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itle 3"/>
          <p:cNvSpPr>
            <a:spLocks noGrp="1"/>
          </p:cNvSpPr>
          <p:nvPr>
            <p:ph type="title"/>
          </p:nvPr>
        </p:nvSpPr>
        <p:spPr>
          <a:xfrm>
            <a:off x="1656160" y="1160860"/>
            <a:ext cx="5434013" cy="803672"/>
          </a:xfrm>
        </p:spPr>
        <p:txBody>
          <a:bodyPr vert="horz" wrap="square" lIns="68580" tIns="34290" rIns="68580" bIns="34290" anchor="b" anchorCtr="0">
            <a:normAutofit fontScale="90000"/>
          </a:bodyPr>
          <a:p>
            <a:pPr algn="ctr" eaLnBrk="1" hangingPunct="1"/>
            <a:br>
              <a:rPr lang="sr-Cyrl-CS" altLang="x-none"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CS" altLang="x-none"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Факултет м</a:t>
            </a:r>
            <a:r>
              <a:rPr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едицински</a:t>
            </a:r>
            <a:r>
              <a:rPr lang="sr-Cyrl-CS" altLang="x-none"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наука</a:t>
            </a:r>
            <a:r>
              <a:rPr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Крагујевцу</a:t>
            </a:r>
            <a:br>
              <a:rPr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x-none"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Интегрисане академске студије фармације</a:t>
            </a:r>
            <a:br>
              <a:rPr lang="sr-Cyrl-CS" altLang="x-none"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sz="233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3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Основи физиологије човека</a:t>
            </a:r>
            <a:endParaRPr lang="sr-Cyrl-RS" sz="2335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23010" y="3020695"/>
            <a:ext cx="6697345" cy="559435"/>
          </a:xfrm>
        </p:spPr>
        <p:txBody>
          <a:bodyPr vert="horz" wrap="square" lIns="68580" tIns="34290" rIns="68580" bIns="34290" numCol="1" anchor="t" anchorCtr="0" compatLnSpc="1">
            <a:noAutofit/>
          </a:bodyPr>
          <a:p>
            <a:pPr indent="0" algn="ctr" eaLnBrk="1" hangingPunct="1">
              <a:buNone/>
            </a:pPr>
            <a:r>
              <a:rPr lang="sr-Cyrl-RS" altLang="sr-Cyrl-R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Електрокардиографија</a:t>
            </a:r>
            <a:endParaRPr lang="sr-Cyrl-RS" altLang="sr-Cyrl-R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 eaLnBrk="1" hangingPunct="1">
              <a:buNone/>
            </a:pPr>
            <a:endParaRPr lang="sr-Cyrl-RS" altLang="sr-Cyrl-R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3" name="Picture 6" descr="http://heartheavy.com/wp-content/uploads/EM00027_ma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8485" y="3647440"/>
            <a:ext cx="2907030" cy="1863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Rectangle 5"/>
          <p:cNvSpPr/>
          <p:nvPr/>
        </p:nvSpPr>
        <p:spPr>
          <a:xfrm>
            <a:off x="4841240" y="5475288"/>
            <a:ext cx="4034790" cy="10604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algn="r"/>
            <a:r>
              <a:rPr lang="sr-Cyrl-CS" altLang="x-none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Катедра за физиологију</a:t>
            </a:r>
            <a:endParaRPr lang="sr-Cyrl-CS" altLang="x-none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sr-Cyrl-CS" altLang="x-none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sr-Cyrl-CS" altLang="x-none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ВЕЖБА </a:t>
            </a:r>
            <a:r>
              <a:rPr lang="sr-Cyrl-RS" altLang="sr-Cyrl-C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sr-Cyrl-RS" altLang="sr-Cyrl-CS" sz="2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 descr="E:\Nena\Doktorske\MFgr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725" y="360680"/>
            <a:ext cx="852170" cy="123063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sr-Cyrl-RS"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Шта се може одредити помоћу ЕКГ-а?</a:t>
            </a:r>
            <a:endParaRPr 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48640" y="1625600"/>
            <a:ext cx="411607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eaLnBrk="1" hangingPunct="1">
              <a:buFont typeface="Calibri" panose="020F0502020204030204" charset="0"/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Фреквенца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buFont typeface="Calibri" panose="020F0502020204030204" charset="0"/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физиолошки од 60-100/мин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&lt;60/мин – брадикардија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&gt;100/мин – тахикардија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457200" eaLnBrk="1" hangingPunct="1">
              <a:spcBef>
                <a:spcPct val="0"/>
              </a:spcBef>
              <a:buNone/>
            </a:pP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Ритам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правилан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неправилан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3. Осовина срца (положај срца)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нормограм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левограм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декстрограм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екстремна девијација удесно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endParaRPr lang="sr-Cyrl-RS" altLang="en-US" sz="2000" dirty="0">
              <a:latin typeface="Arial" panose="020B0604020202020204" pitchFamily="34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endParaRPr lang="en-US" sz="2000" dirty="0">
              <a:latin typeface="Arial" panose="020B0604020202020204" pitchFamily="34" charset="0"/>
            </a:endParaRPr>
          </a:p>
          <a:p>
            <a:pPr marL="514350" indent="-514350" eaLnBrk="1" hangingPunct="1">
              <a:buFont typeface="Calibri" panose="020F0502020204030204" charset="0"/>
              <a:buAutoNum type="arabicPeriod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514350" indent="-514350" eaLnBrk="1" hangingPunct="1">
              <a:buFont typeface="Calibri" panose="020F0502020204030204" charset="0"/>
              <a:buAutoNum type="arabicPeriod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buFont typeface="Calibri" panose="020F0502020204030204" charset="0"/>
              <a:buNone/>
            </a:pPr>
            <a:endParaRPr lang="sr-Cyrl-RS" altLang="sr-Cyrl-CS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5038090" y="1625600"/>
            <a:ext cx="411607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eaLnBrk="1" hangingPunct="1">
              <a:buFont typeface="Calibri" panose="020F0502020204030204" charset="0"/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1. Хипертрофија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457200" eaLnBrk="1" hangingPunct="1">
              <a:spcBef>
                <a:spcPct val="0"/>
              </a:spcBef>
              <a:buNone/>
            </a:pP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 Инфаркт миокарда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3. Аритмије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spcBef>
                <a:spcPct val="0"/>
              </a:spcBef>
              <a:buNone/>
            </a:pPr>
            <a:endParaRPr lang="sr-Cyrl-RS" altLang="en-US" sz="2000" dirty="0">
              <a:latin typeface="Arial" panose="020B0604020202020204" pitchFamily="34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endParaRPr lang="en-US" sz="2000" dirty="0">
              <a:latin typeface="Arial" panose="020B0604020202020204" pitchFamily="34" charset="0"/>
            </a:endParaRPr>
          </a:p>
          <a:p>
            <a:pPr marL="514350" indent="-514350" eaLnBrk="1" hangingPunct="1">
              <a:buFont typeface="Calibri" panose="020F0502020204030204" charset="0"/>
              <a:buAutoNum type="arabicPeriod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514350" indent="-514350" eaLnBrk="1" hangingPunct="1">
              <a:buFont typeface="Calibri" panose="020F0502020204030204" charset="0"/>
              <a:buAutoNum type="arabicPeriod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buFont typeface="Calibri" panose="020F0502020204030204" charset="0"/>
              <a:buNone/>
            </a:pPr>
            <a:endParaRPr lang="sr-Cyrl-RS" altLang="sr-Cyrl-CS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67593" y="1463040"/>
            <a:ext cx="31115" cy="469265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sr-Cyrl-RS"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Утицај фармаколошких агенаса на ЕКГ</a:t>
            </a:r>
            <a:endParaRPr 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48640" y="1625600"/>
            <a:ext cx="796671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Одређени фармаколошки агенси могу утицати на различите сегменте ЕКГ-а, укључујући трајање 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QT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интервала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промене у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ST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сегменту и учесталост срчаних контракција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Продужење </a:t>
            </a:r>
            <a:r>
              <a:rPr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QT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интервала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је од посебног значаја јер може повећати ризик за настанак аритмија, укључујући и потенцијално фаталне вентрикуларне аритмије.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algn="just" eaLnBrk="1" hangingPunct="1">
              <a:buFont typeface="Arial" panose="020B0604020202020204" pitchFamily="34" charset="0"/>
              <a:buNone/>
            </a:pPr>
            <a:r>
              <a:rPr lang="sr-Cyrl-RS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Лекови који продужавају </a:t>
            </a:r>
            <a:r>
              <a:rPr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QT-</a:t>
            </a:r>
            <a:r>
              <a:rPr lang="sr-Cyrl-RS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интервал:</a:t>
            </a:r>
            <a:endParaRPr lang="sr-Cyrl-RS" u="sng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Антипсихотици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(халоперидол, зипрасидон, кветиапин, тиоридазон, оланзапин, рисперидон, дроперидол)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Антиаритмици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(амиодарон, соталол, дофетилид, прокаинамид, квинидин, флекаинид)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Антибиотици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(макролиди, флуорохинолони)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Антидепресиви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(амитриптилин, имипрамин, циталопрам)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Други: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метадон, суматриптан, ондансетрон, цисаприд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457200" eaLnBrk="1" hangingPunct="1">
              <a:spcBef>
                <a:spcPct val="0"/>
              </a:spcBef>
              <a:buNone/>
            </a:pPr>
            <a:endParaRPr lang="en-US" dirty="0">
              <a:latin typeface="Arial" panose="020B0604020202020204" pitchFamily="34" charset="0"/>
            </a:endParaRPr>
          </a:p>
          <a:p>
            <a:pPr marL="514350" indent="-514350" eaLnBrk="1" hangingPunct="1">
              <a:buFont typeface="Calibri" panose="020F0502020204030204" charset="0"/>
              <a:buAutoNum type="arabicPeriod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514350" indent="-514350" eaLnBrk="1" hangingPunct="1">
              <a:buFont typeface="Calibri" panose="020F0502020204030204" charset="0"/>
              <a:buAutoNum type="arabicPeriod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indent="0" eaLnBrk="1" hangingPunct="1">
              <a:buFont typeface="Calibri" panose="020F0502020204030204" charset="0"/>
              <a:buNone/>
            </a:pPr>
            <a:endParaRPr lang="sr-Cyrl-RS" altLang="sr-Cyrl-CS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246380" y="464820"/>
            <a:ext cx="8650605" cy="47136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ЕЛЕКТРОКАРДИОГРАФИЈА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је м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етода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регистровањ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 акционих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потенцијала срца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lang="sr-Cyrl-RS" altLang="sr-Cyrl-C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ЕЛЕКТРОКАРДИОГРАФ</a:t>
            </a:r>
            <a:r>
              <a:rPr lang="sr-Cyrl-RS" altLang="sr-Cyrl-C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је апарат којим се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региструју акциони потенцијали срца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ЕЛЕКТРОКАРДИОГРАМ (ЕКГ)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је графички запис који се добија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на посебном папиру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подељеном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вертикалним и хоризонталним линијама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на милиметре,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а на сваких 5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mm линије су подебљане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Брзина кретања папира при регистровању износи 25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mm/s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	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2531" name="Picture 2" descr="http://www.sweethaven02.com/MedTech/CardiacRhythm/571.ht4.gif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76780" y="4492625"/>
            <a:ext cx="4790440" cy="2365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5"/>
          <p:cNvSpPr txBox="1"/>
          <p:nvPr/>
        </p:nvSpPr>
        <p:spPr>
          <a:xfrm>
            <a:off x="1825625" y="3712210"/>
            <a:ext cx="549211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eaLnBrk="1" hangingPunct="1">
              <a:spcBef>
                <a:spcPct val="0"/>
              </a:spcBef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Хоризонтална оса – време (0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04 s) </a:t>
            </a:r>
            <a:endParaRPr lang="sr-Cyrl-RS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sr-Cyrl-R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ертикална оса – волтажа (0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sr-Cyrl-R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mV)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Интерпретација ЕКГ–а</a:t>
            </a:r>
            <a:endParaRPr lang="sr-Cyrl-RS" alt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3555" name="Picture 3" descr="http://www.merckmanuals.com/media/professional/figures/MMPE_07CVS_70_02_eps.gif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88060" y="1520825"/>
            <a:ext cx="6977380" cy="51428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Интерпретација ЕКГ–а</a:t>
            </a:r>
            <a:endParaRPr lang="sr-Cyrl-RS" alt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48640" y="1587500"/>
            <a:ext cx="454152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ЕКГ запис је </a:t>
            </a:r>
            <a:r>
              <a:rPr sz="2000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бифазичан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(када је правац деполаризације под углом од 90° према осовини одвода)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sz="2000" b="1" u="sng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Делови ЕКГ–а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 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талас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 деполаризација преткомора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ако постоји →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синусни ритам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(из SA чвора)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lang="sr-Cyrl-RS" altLang="sr-Cyrl-C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ако не постоји → 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(најчешће)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нодални ритам (из AV чвора)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</a:pP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</a:pP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трајање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05-0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4579" name="Picture 4" descr="krivulja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90160" y="1798320"/>
            <a:ext cx="4053840" cy="32613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Интерпретација ЕКГ–а</a:t>
            </a:r>
            <a:endParaRPr lang="sr-Cyrl-RS" alt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48640" y="1625600"/>
            <a:ext cx="454152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indent="0" algn="just" eaLnBrk="1" hangingPunct="1">
              <a:spcBef>
                <a:spcPct val="0"/>
              </a:spcBef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PQ сегмент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= плато фаза потенцијала преткоморског 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иокарда,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пропагација импулса кроз AV чвор и Хисов сноп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изоелектричан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PQ интервал = деполаризација преткомора, AV чвора и Хисовог снопа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трајање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16-0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PQ интервал = Р талас + РQ сегмент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4579" name="Picture 4" descr="krivulja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90160" y="1798320"/>
            <a:ext cx="4053840" cy="32613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Интерпретација ЕКГ–а</a:t>
            </a:r>
            <a:endParaRPr lang="sr-Cyrl-RS" alt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48640" y="1625600"/>
            <a:ext cx="454152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QRS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комплекс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 деполаризација комора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</a:pP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трајање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08-0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 сегмент =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плато фаза потенцијала коморског миокарда</a:t>
            </a: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</a:pP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изоелектричан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трајање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талас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= реполаризација комора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</a:pP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трајање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16-0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QT интервал = целокупна електрична активност комора</a:t>
            </a:r>
            <a:endParaRPr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(QRS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комплекс + </a:t>
            </a: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ST сегмент + T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талас) </a:t>
            </a: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</a:pP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трајање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35-0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42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24579" name="Picture 4" descr="krivulja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90160" y="1798320"/>
            <a:ext cx="4053840" cy="32613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2"/>
          <p:cNvSpPr txBox="1"/>
          <p:nvPr/>
        </p:nvSpPr>
        <p:spPr>
          <a:xfrm>
            <a:off x="5019040" y="5059680"/>
            <a:ext cx="4533900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</a:t>
            </a:r>
            <a:r>
              <a:rPr lang="sr-Cyrl-CS" altLang="x-none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талас </a:t>
            </a:r>
            <a:r>
              <a:rPr lang="sr-Cyrl-RS" altLang="sr-Cyrl-CS" sz="1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порекло?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(одложена реполаризација Пуркињових влакана, продужена реполаризација миокарда комора, потенцијали услед механичке силе комора) 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исти смер као Т талас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амплитуда &lt;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25% Т таласа (1-2 mm) 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уочљив при HR &lt;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sz="1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65/min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1"/>
          <p:cNvSpPr txBox="1"/>
          <p:nvPr/>
        </p:nvSpPr>
        <p:spPr>
          <a:xfrm>
            <a:off x="-531495" y="210502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sr-Cyrl-RS"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Регистровање</a:t>
            </a:r>
            <a:r>
              <a:rPr sz="2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ЕКГ–а</a:t>
            </a:r>
            <a:endParaRPr lang="sr-Cyrl-RS" altLang="sr-Cyrl-RS" sz="2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28930" y="1520825"/>
            <a:ext cx="46901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tabLst>
                <a:tab pos="815975" algn="l"/>
              </a:tabLst>
            </a:pPr>
            <a:endParaRPr lang="sr-Cyrl-RS" altLang="sr-Cyrl-CS" sz="1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235585" y="1527810"/>
            <a:ext cx="4693920" cy="4817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0" indent="0" eaLnBrk="1" hangingPunct="1">
              <a:spcBef>
                <a:spcPct val="0"/>
              </a:spcBef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FontTx/>
              <a:buChar char="-"/>
            </a:pPr>
            <a:r>
              <a:rPr lang="sr-Cyrl-R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са екстремитета</a:t>
            </a:r>
            <a:r>
              <a:rPr lang="sr-Cyrl-CS" altLang="x-none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FontTx/>
              <a:buChar char="-"/>
            </a:pPr>
            <a:r>
              <a:rPr lang="sr-Cyrl-RS" altLang="x-none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 стандардна биполарна (I, II, III 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r>
              <a:rPr lang="sr-Cyrl-RS" altLang="x-none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 појачана униполарна (aVR, aVL, aVF) </a:t>
            </a:r>
            <a:endParaRPr lang="sr-Cyrl-CS" alt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endParaRPr lang="sr-Cyrl-CS" alt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r>
              <a:rPr lang="sr-Cyrl-R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 са прекордијума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(V1–V6 )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Екстремитетни одводи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 најчешће користе за процену положаја срца у грудној дупљи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Прекордијални одводи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 углавном користе за процену функционалног стања или оштећења срчаног мишића</a:t>
            </a:r>
            <a:r>
              <a:rPr lang="sr-Cyrl-CS" altLang="x-non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eaLnBrk="1" hangingPunct="1">
              <a:spcBef>
                <a:spcPct val="0"/>
              </a:spcBef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</a:pPr>
            <a:endParaRPr lang="sr-Cyrl-CS" altLang="x-none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aphicFrame>
        <p:nvGraphicFramePr>
          <p:cNvPr id="10" name="Content Placeholder 9"/>
          <p:cNvGraphicFramePr>
            <a:graphicFrameLocks noChangeAspect="1"/>
          </p:cNvGraphicFramePr>
          <p:nvPr>
            <p:ph idx="1"/>
          </p:nvPr>
        </p:nvGraphicFramePr>
        <p:xfrm>
          <a:off x="4774565" y="2146300"/>
          <a:ext cx="4369435" cy="2581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1" imgW="4914900" imgH="2903220" progId="Paint.Picture">
                  <p:embed/>
                </p:oleObj>
              </mc:Choice>
              <mc:Fallback>
                <p:oleObj name="" r:id="rId1" imgW="4914900" imgH="2903220" progId="Paint.Picture">
                  <p:embed/>
                  <p:pic>
                    <p:nvPicPr>
                      <p:cNvPr id="0" name="Picture 1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74565" y="2146300"/>
                        <a:ext cx="4369435" cy="2581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2"/>
          <p:cNvSpPr txBox="1"/>
          <p:nvPr/>
        </p:nvSpPr>
        <p:spPr>
          <a:xfrm>
            <a:off x="235585" y="1439545"/>
            <a:ext cx="82791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ЕКГ се стандардно региструје у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 одвода: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3071</Words>
  <Application>WPS Presentation</Application>
  <PresentationFormat>Widescreen</PresentationFormat>
  <Paragraphs>162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Calibri Light</vt:lpstr>
      <vt:lpstr>Office Theme</vt:lpstr>
      <vt:lpstr>Paint.Picture</vt:lpstr>
      <vt:lpstr> Факултет медицинских наука у Крагујевцу Интегрисане академске студије фармације  Основи физиологије човека</vt:lpstr>
      <vt:lpstr>PowerPoint 演示文稿</vt:lpstr>
      <vt:lpstr>Интерпретација ЕКГ–а</vt:lpstr>
      <vt:lpstr>Интерпретација ЕКГ–а</vt:lpstr>
      <vt:lpstr>Интерпретација ЕКГ–а</vt:lpstr>
      <vt:lpstr>Интерпретација ЕКГ–а</vt:lpstr>
      <vt:lpstr>PowerPoint 演示文稿</vt:lpstr>
      <vt:lpstr>PowerPoint 演示文稿</vt:lpstr>
      <vt:lpstr>Регистровање ЕКГ–а</vt:lpstr>
      <vt:lpstr>Шта се може одредити помоћу ЕКГ-а?</vt:lpstr>
      <vt:lpstr>Утицај фармаколошких агенаса на ЕКГ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_x000B_Факултет медицинских наука у Крагујевцу Интегрисане академске студије фармације  Основи физиологије човека</dc:title>
  <dc:creator/>
  <cp:lastModifiedBy>Maja Nikolic</cp:lastModifiedBy>
  <cp:revision>6</cp:revision>
  <dcterms:created xsi:type="dcterms:W3CDTF">2024-01-30T16:45:00Z</dcterms:created>
  <dcterms:modified xsi:type="dcterms:W3CDTF">2024-02-10T20:20:05Z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BFB7C6D924FE47638FE8F652A06FCA5C_12</vt:lpwstr>
  </property>
  <property fmtid="{D5CDD505-2E9C-101B-9397-08002B2CF9AE}" pid="3" name="KSOProductBuildVer">
    <vt:lpwstr>1033-12.2.0.13431</vt:lpwstr>
  </property>
</Properties>
</file>